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4" r:id="rId10"/>
    <p:sldId id="263" r:id="rId11"/>
    <p:sldId id="265" r:id="rId12"/>
    <p:sldId id="278" r:id="rId13"/>
    <p:sldId id="266" r:id="rId14"/>
    <p:sldId id="277" r:id="rId15"/>
    <p:sldId id="276" r:id="rId16"/>
    <p:sldId id="267" r:id="rId17"/>
    <p:sldId id="270" r:id="rId18"/>
    <p:sldId id="272" r:id="rId19"/>
    <p:sldId id="274" r:id="rId20"/>
    <p:sldId id="275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48"/>
    <a:srgbClr val="CA9EC8"/>
    <a:srgbClr val="E56DFF"/>
    <a:srgbClr val="FF33CC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8" autoAdjust="0"/>
    <p:restoredTop sz="86444" autoAdjust="0"/>
  </p:normalViewPr>
  <p:slideViewPr>
    <p:cSldViewPr snapToGrid="0">
      <p:cViewPr varScale="1">
        <p:scale>
          <a:sx n="60" d="100"/>
          <a:sy n="60" d="100"/>
        </p:scale>
        <p:origin x="-12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9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2015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ГНП</c:v>
                </c:pt>
                <c:pt idx="1">
                  <c:v>УТГ</c:v>
                </c:pt>
                <c:pt idx="2">
                  <c:v>ГСС</c:v>
                </c:pt>
                <c:pt idx="3">
                  <c:v>ВСМ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320</c:v>
                </c:pt>
                <c:pt idx="1">
                  <c:v>121</c:v>
                </c:pt>
                <c:pt idx="2">
                  <c:v>20</c:v>
                </c:pt>
                <c:pt idx="3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17-4021-A753-152C093CAF8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0048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ГНП</c:v>
                </c:pt>
                <c:pt idx="1">
                  <c:v>УТГ</c:v>
                </c:pt>
                <c:pt idx="2">
                  <c:v>ГСС</c:v>
                </c:pt>
                <c:pt idx="3">
                  <c:v>ВСМ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356</c:v>
                </c:pt>
                <c:pt idx="1">
                  <c:v>99</c:v>
                </c:pt>
                <c:pt idx="2">
                  <c:v>12</c:v>
                </c:pt>
                <c:pt idx="3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817-4021-A753-152C093CAF8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ГНП</c:v>
                </c:pt>
                <c:pt idx="1">
                  <c:v>УТГ</c:v>
                </c:pt>
                <c:pt idx="2">
                  <c:v>ГСС</c:v>
                </c:pt>
                <c:pt idx="3">
                  <c:v>ВСМ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817-4021-A753-152C093CAF88}"/>
            </c:ext>
          </c:extLst>
        </c:ser>
        <c:shape val="pyramid"/>
        <c:axId val="83434880"/>
        <c:axId val="65369216"/>
        <c:axId val="56737792"/>
      </c:bar3DChart>
      <c:catAx>
        <c:axId val="8343488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5369216"/>
        <c:crosses val="autoZero"/>
        <c:auto val="1"/>
        <c:lblAlgn val="ctr"/>
        <c:lblOffset val="100"/>
      </c:catAx>
      <c:valAx>
        <c:axId val="65369216"/>
        <c:scaling>
          <c:orientation val="minMax"/>
        </c:scaling>
        <c:axPos val="l"/>
        <c:majorGridlines/>
        <c:numFmt formatCode="General" sourceLinked="1"/>
        <c:tickLblPos val="nextTo"/>
        <c:crossAx val="83434880"/>
        <c:crosses val="autoZero"/>
        <c:crossBetween val="between"/>
      </c:valAx>
      <c:serAx>
        <c:axId val="56737792"/>
        <c:scaling>
          <c:orientation val="minMax"/>
        </c:scaling>
        <c:delete val="1"/>
        <c:axPos val="b"/>
        <c:tickLblPos val="none"/>
        <c:crossAx val="65369216"/>
        <c:crosses val="autoZero"/>
      </c:serAx>
    </c:plotArea>
    <c:legend>
      <c:legendPos val="r"/>
      <c:legendEntry>
        <c:idx val="2"/>
        <c:delete val="1"/>
      </c:legendEntry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809707309164853E-2"/>
          <c:y val="5.5544672928669096E-2"/>
          <c:w val="0.64334911954626794"/>
          <c:h val="0.793927827622524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 кол-во чел за 2015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МСМК</c:v>
                </c:pt>
                <c:pt idx="1">
                  <c:v>МС</c:v>
                </c:pt>
                <c:pt idx="2">
                  <c:v>КМС</c:v>
                </c:pt>
                <c:pt idx="3">
                  <c:v>1 РАЗРЯД</c:v>
                </c:pt>
                <c:pt idx="4">
                  <c:v>Массовые разряды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6</c:v>
                </c:pt>
                <c:pt idx="3">
                  <c:v>8</c:v>
                </c:pt>
                <c:pt idx="4">
                  <c:v>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60-4A6E-A203-65481BE1C1A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чел за 2016</c:v>
                </c:pt>
              </c:strCache>
            </c:strRef>
          </c:tx>
          <c:spPr>
            <a:solidFill>
              <a:srgbClr val="FF0048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МСМК</c:v>
                </c:pt>
                <c:pt idx="1">
                  <c:v>МС</c:v>
                </c:pt>
                <c:pt idx="2">
                  <c:v>КМС</c:v>
                </c:pt>
                <c:pt idx="3">
                  <c:v>1 РАЗРЯД</c:v>
                </c:pt>
                <c:pt idx="4">
                  <c:v>Массовые разряды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14</c:v>
                </c:pt>
                <c:pt idx="3">
                  <c:v>25</c:v>
                </c:pt>
                <c:pt idx="4">
                  <c:v>108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60-4A6E-A203-65481BE1C1A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МСМК</c:v>
                </c:pt>
                <c:pt idx="1">
                  <c:v>МС</c:v>
                </c:pt>
                <c:pt idx="2">
                  <c:v>КМС</c:v>
                </c:pt>
                <c:pt idx="3">
                  <c:v>1 РАЗРЯД</c:v>
                </c:pt>
                <c:pt idx="4">
                  <c:v>Массовые разряды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D60-4A6E-A203-65481BE1C1AF}"/>
            </c:ext>
          </c:extLst>
        </c:ser>
        <c:axId val="85168896"/>
        <c:axId val="85170432"/>
      </c:barChart>
      <c:catAx>
        <c:axId val="851688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85170432"/>
        <c:crosses val="autoZero"/>
        <c:auto val="1"/>
        <c:lblAlgn val="ctr"/>
        <c:lblOffset val="100"/>
      </c:catAx>
      <c:valAx>
        <c:axId val="85170432"/>
        <c:scaling>
          <c:orientation val="minMax"/>
        </c:scaling>
        <c:axPos val="l"/>
        <c:majorGridlines/>
        <c:numFmt formatCode="General" sourceLinked="1"/>
        <c:tickLblPos val="nextTo"/>
        <c:crossAx val="85168896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71518491044839605"/>
          <c:y val="0.35531939377922978"/>
          <c:w val="0.27543189772961252"/>
          <c:h val="0.21938278022918201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view3D>
      <c:depthPercent val="100"/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 30 лет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E7-4093-8F1E-A927C96352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 40 лет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</c:v>
                </c:pt>
                <c:pt idx="1">
                  <c:v>6</c:v>
                </c:pt>
                <c:pt idx="2">
                  <c:v>7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EE7-4093-8F1E-A927C96352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 50 лет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</c:v>
                </c:pt>
                <c:pt idx="1">
                  <c:v>6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EE7-4093-8F1E-A927C96352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старше 50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EE7-4093-8F1E-A927C9635212}"/>
            </c:ext>
          </c:extLst>
        </c:ser>
        <c:shape val="cylinder"/>
        <c:axId val="97077504"/>
        <c:axId val="97079296"/>
        <c:axId val="0"/>
      </c:bar3DChart>
      <c:catAx>
        <c:axId val="97077504"/>
        <c:scaling>
          <c:orientation val="minMax"/>
        </c:scaling>
        <c:axPos val="b"/>
        <c:numFmt formatCode="General" sourceLinked="1"/>
        <c:tickLblPos val="nextTo"/>
        <c:crossAx val="97079296"/>
        <c:crosses val="autoZero"/>
        <c:auto val="1"/>
        <c:lblAlgn val="ctr"/>
        <c:lblOffset val="100"/>
      </c:catAx>
      <c:valAx>
        <c:axId val="97079296"/>
        <c:scaling>
          <c:orientation val="minMax"/>
        </c:scaling>
        <c:axPos val="l"/>
        <c:majorGridlines/>
        <c:numFmt formatCode="General" sourceLinked="1"/>
        <c:tickLblPos val="nextTo"/>
        <c:crossAx val="97077504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depthPercent val="100"/>
      <c:perspective val="30"/>
    </c:view3D>
    <c:plotArea>
      <c:layout>
        <c:manualLayout>
          <c:layoutTarget val="inner"/>
          <c:xMode val="edge"/>
          <c:yMode val="edge"/>
          <c:x val="6.7396837354759015E-2"/>
          <c:y val="4.5976727190960714E-2"/>
          <c:w val="0.65671371317036564"/>
          <c:h val="0.81312646391965049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высшая кат.</c:v>
                </c:pt>
              </c:strCache>
            </c:strRef>
          </c:tx>
          <c:spPr>
            <a:solidFill>
              <a:srgbClr val="FF0000"/>
            </a:solidFill>
          </c:spPr>
          <c:cat>
            <c:numRef>
              <c:f>Лист1!$A$2:$A$5</c:f>
              <c:numCache>
                <c:formatCode>General</c:formatCode>
                <c:ptCount val="4"/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6</c:v>
                </c:pt>
                <c:pt idx="2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певая кат.</c:v>
                </c:pt>
              </c:strCache>
            </c:strRef>
          </c:tx>
          <c:spPr>
            <a:solidFill>
              <a:srgbClr val="F58223"/>
            </a:solidFill>
          </c:spPr>
          <c:cat>
            <c:numRef>
              <c:f>Лист1!$A$2:$A$5</c:f>
              <c:numCache>
                <c:formatCode>General</c:formatCode>
                <c:ptCount val="4"/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4</c:v>
                </c:pt>
                <c:pt idx="2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соответствие занимаемой должности</c:v>
                </c:pt>
              </c:strCache>
            </c:strRef>
          </c:tx>
          <c:spPr>
            <a:solidFill>
              <a:srgbClr val="FFFF00"/>
            </a:solidFill>
          </c:spPr>
          <c:cat>
            <c:numRef>
              <c:f>Лист1!$A$2:$A$5</c:f>
              <c:numCache>
                <c:formatCode>General</c:formatCode>
                <c:ptCount val="4"/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4</c:v>
                </c:pt>
                <c:pt idx="2">
                  <c:v>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б/Кат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cat>
            <c:numRef>
              <c:f>Лист1!$A$2:$A$5</c:f>
              <c:numCache>
                <c:formatCode>General</c:formatCode>
                <c:ptCount val="4"/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2</c:v>
                </c:pt>
                <c:pt idx="2">
                  <c:v>2</c:v>
                </c:pt>
              </c:numCache>
            </c:numRef>
          </c:val>
        </c:ser>
        <c:shape val="cone"/>
        <c:axId val="97122560"/>
        <c:axId val="98852864"/>
        <c:axId val="96732480"/>
      </c:bar3DChart>
      <c:catAx>
        <c:axId val="97122560"/>
        <c:scaling>
          <c:orientation val="minMax"/>
        </c:scaling>
        <c:axPos val="b"/>
        <c:numFmt formatCode="General" sourceLinked="1"/>
        <c:tickLblPos val="nextTo"/>
        <c:crossAx val="98852864"/>
        <c:crosses val="autoZero"/>
        <c:auto val="1"/>
        <c:lblAlgn val="ctr"/>
        <c:lblOffset val="100"/>
      </c:catAx>
      <c:valAx>
        <c:axId val="98852864"/>
        <c:scaling>
          <c:orientation val="minMax"/>
        </c:scaling>
        <c:axPos val="l"/>
        <c:majorGridlines/>
        <c:numFmt formatCode="General" sourceLinked="1"/>
        <c:tickLblPos val="nextTo"/>
        <c:crossAx val="97122560"/>
        <c:crosses val="autoZero"/>
        <c:crossBetween val="between"/>
      </c:valAx>
      <c:serAx>
        <c:axId val="96732480"/>
        <c:scaling>
          <c:orientation val="minMax"/>
        </c:scaling>
        <c:delete val="1"/>
        <c:axPos val="b"/>
        <c:numFmt formatCode="General" sourceLinked="1"/>
        <c:tickLblPos val="none"/>
        <c:crossAx val="98852864"/>
        <c:crosses val="autoZero"/>
        <c:tickLblSkip val="9"/>
        <c:tickMarkSkip val="1"/>
      </c:serAx>
      <c:spPr>
        <a:noFill/>
        <a:ln w="21940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555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D8B31-6DB2-4611-AA5D-F789066EE31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EFEB5-89B6-4D5B-9C9E-A6C4BD76AF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EFEB5-89B6-4D5B-9C9E-A6C4BD76AF4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5273" y="-3413423"/>
            <a:ext cx="6949441" cy="6826846"/>
          </a:xfrm>
        </p:spPr>
        <p:txBody>
          <a:bodyPr>
            <a:normAutofit/>
          </a:bodyPr>
          <a:lstStyle/>
          <a:p>
            <a:r>
              <a:rPr lang="ru-RU" sz="5400" b="1" dirty="0">
                <a:ln w="50800"/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Отчет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СДЮШОР </a:t>
            </a:r>
            <a:b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ln w="50800"/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 « 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ДЕЛЬТА</a:t>
            </a:r>
            <a:r>
              <a:rPr lang="ru-RU" sz="6000" b="1" dirty="0">
                <a:ln w="50800"/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 » </a:t>
            </a: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4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за 2016 год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6024281" y="7100934"/>
            <a:ext cx="2264101" cy="752147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48"/>
                </a:solidFill>
              </a:rPr>
              <a:t>Летний отдых 2015-2016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9452" y="1528354"/>
            <a:ext cx="2913017" cy="176348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2015 </a:t>
            </a:r>
            <a:r>
              <a:rPr lang="ru-RU" sz="2400" dirty="0" smtClean="0"/>
              <a:t>- </a:t>
            </a:r>
            <a:r>
              <a:rPr lang="ru-RU" sz="2400" b="1" dirty="0" smtClean="0">
                <a:solidFill>
                  <a:srgbClr val="002060"/>
                </a:solidFill>
              </a:rPr>
              <a:t>140</a:t>
            </a:r>
            <a:r>
              <a:rPr lang="ru-RU" sz="2400" dirty="0" smtClean="0"/>
              <a:t> </a:t>
            </a:r>
            <a:r>
              <a:rPr lang="ru-RU" sz="2400" dirty="0">
                <a:solidFill>
                  <a:srgbClr val="002060"/>
                </a:solidFill>
              </a:rPr>
              <a:t>чел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2016 </a:t>
            </a:r>
            <a:r>
              <a:rPr lang="ru-RU" sz="2400" dirty="0" smtClean="0"/>
              <a:t>- </a:t>
            </a:r>
            <a:r>
              <a:rPr lang="ru-RU" sz="2400" b="1" dirty="0" smtClean="0">
                <a:solidFill>
                  <a:srgbClr val="002060"/>
                </a:solidFill>
              </a:rPr>
              <a:t>133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чел</a:t>
            </a:r>
          </a:p>
        </p:txBody>
      </p:sp>
      <p:pic>
        <p:nvPicPr>
          <p:cNvPr id="1026" name="Picture 2" descr="E:\дельта\DSC00817.JPG"/>
          <p:cNvPicPr>
            <a:picLocks noChangeAspect="1" noChangeArrowheads="1"/>
          </p:cNvPicPr>
          <p:nvPr/>
        </p:nvPicPr>
        <p:blipFill>
          <a:blip r:embed="rId2" cstate="print"/>
          <a:srcRect t="20170" r="-1045" b="11550"/>
          <a:stretch>
            <a:fillRect/>
          </a:stretch>
        </p:blipFill>
        <p:spPr bwMode="auto">
          <a:xfrm>
            <a:off x="1156840" y="3523130"/>
            <a:ext cx="5762687" cy="2924967"/>
          </a:xfrm>
          <a:prstGeom prst="rect">
            <a:avLst/>
          </a:prstGeom>
          <a:noFill/>
        </p:spPr>
      </p:pic>
      <p:pic>
        <p:nvPicPr>
          <p:cNvPr id="1027" name="Picture 3" descr="E:\дельта\DSC00824.JPG"/>
          <p:cNvPicPr>
            <a:picLocks noChangeAspect="1" noChangeArrowheads="1"/>
          </p:cNvPicPr>
          <p:nvPr/>
        </p:nvPicPr>
        <p:blipFill>
          <a:blip r:embed="rId3" cstate="print"/>
          <a:srcRect t="25076" r="-248" b="14149"/>
          <a:stretch>
            <a:fillRect/>
          </a:stretch>
        </p:blipFill>
        <p:spPr bwMode="auto">
          <a:xfrm>
            <a:off x="3851721" y="1331260"/>
            <a:ext cx="4593032" cy="2088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9186"/>
            <a:ext cx="7886700" cy="1277007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СОРЕВНОВАТЕЛЬНАЯ ДЕЯТЕЛЬНОСТЬ- 2016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2279" y="1398026"/>
            <a:ext cx="3931920" cy="188105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b="1" dirty="0"/>
              <a:t>Основная сборная РФ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 чел.</a:t>
            </a:r>
          </a:p>
          <a:p>
            <a:r>
              <a:rPr lang="ru-RU" sz="2400" b="1" dirty="0"/>
              <a:t>Юниоры основной состав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2чел(+2 чел резерв)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807134" y="1463041"/>
            <a:ext cx="3357152" cy="186798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Чемпионат России 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</a:t>
            </a:r>
            <a:r>
              <a:rPr lang="ru-RU" sz="2400" b="1" dirty="0">
                <a:solidFill>
                  <a:srgbClr val="002060"/>
                </a:solidFill>
              </a:rPr>
              <a:t> место</a:t>
            </a:r>
            <a:r>
              <a:rPr lang="ru-RU" sz="2400" b="1" dirty="0">
                <a:solidFill>
                  <a:srgbClr val="000000"/>
                </a:solidFill>
              </a:rPr>
              <a:t> -</a:t>
            </a:r>
            <a:r>
              <a:rPr lang="ru-RU" sz="2400" b="1" dirty="0">
                <a:solidFill>
                  <a:schemeClr val="tx1"/>
                </a:solidFill>
              </a:rPr>
              <a:t>2 чел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3</a:t>
            </a:r>
            <a:r>
              <a:rPr lang="ru-RU" sz="2400" b="1" dirty="0">
                <a:solidFill>
                  <a:srgbClr val="002060"/>
                </a:solidFill>
              </a:rPr>
              <a:t> место </a:t>
            </a:r>
            <a:r>
              <a:rPr lang="ru-RU" sz="2400" b="1" dirty="0">
                <a:solidFill>
                  <a:srgbClr val="000000"/>
                </a:solidFill>
              </a:rPr>
              <a:t>-</a:t>
            </a:r>
            <a:r>
              <a:rPr lang="ru-RU" sz="2400" b="1" dirty="0">
                <a:solidFill>
                  <a:schemeClr val="tx1"/>
                </a:solidFill>
              </a:rPr>
              <a:t>2 чел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Учувствовало 2 чел</a:t>
            </a:r>
          </a:p>
          <a:p>
            <a:pPr algn="ctr"/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611187" y="5852159"/>
            <a:ext cx="4127864" cy="75764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b="1" dirty="0">
                <a:solidFill>
                  <a:srgbClr val="002060"/>
                </a:solidFill>
              </a:rPr>
              <a:t>Первенство РФ среди юношей </a:t>
            </a:r>
          </a:p>
          <a:p>
            <a:r>
              <a:rPr lang="ru-RU" dirty="0">
                <a:solidFill>
                  <a:schemeClr val="tx1"/>
                </a:solidFill>
              </a:rPr>
              <a:t>Участвовало на соревнованиях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9 </a:t>
            </a:r>
            <a:r>
              <a:rPr lang="ru-RU" b="1" dirty="0">
                <a:solidFill>
                  <a:schemeClr val="tx1"/>
                </a:solidFill>
              </a:rPr>
              <a:t>чел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46765" y="3422468"/>
            <a:ext cx="3213463" cy="22598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Первенство РФ ЮНИОРЫ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1 МЕСТО</a:t>
            </a:r>
            <a:r>
              <a:rPr lang="ru-RU" sz="2000" b="1" dirty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3</a:t>
            </a:r>
            <a:r>
              <a:rPr lang="ru-RU" sz="2000" b="1" dirty="0">
                <a:solidFill>
                  <a:srgbClr val="002060"/>
                </a:solidFill>
              </a:rPr>
              <a:t> ЧЕЛ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2 МЕСТО</a:t>
            </a:r>
            <a:r>
              <a:rPr lang="ru-RU" sz="2000" b="1" dirty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2</a:t>
            </a:r>
            <a:r>
              <a:rPr lang="ru-RU" sz="2000" b="1" dirty="0">
                <a:solidFill>
                  <a:srgbClr val="002060"/>
                </a:solidFill>
              </a:rPr>
              <a:t> ЧЕЛ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3 МЕСТО</a:t>
            </a:r>
            <a:r>
              <a:rPr lang="ru-RU" sz="2000" b="1" dirty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1</a:t>
            </a:r>
            <a:r>
              <a:rPr lang="ru-RU" sz="2000" b="1" dirty="0">
                <a:solidFill>
                  <a:srgbClr val="002060"/>
                </a:solidFill>
              </a:rPr>
              <a:t> ЧЕЛ</a:t>
            </a:r>
          </a:p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509451" y="3526971"/>
            <a:ext cx="3357154" cy="107115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Первенство Европы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2</a:t>
            </a:r>
            <a:r>
              <a:rPr lang="ru-RU" sz="2800" b="1" dirty="0">
                <a:solidFill>
                  <a:srgbClr val="002060"/>
                </a:solidFill>
              </a:rPr>
              <a:t> место -</a:t>
            </a:r>
            <a:r>
              <a:rPr lang="ru-RU" sz="2800" b="1" dirty="0">
                <a:solidFill>
                  <a:schemeClr val="tx1"/>
                </a:solidFill>
              </a:rPr>
              <a:t>1 чел.</a:t>
            </a: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22069" y="4898572"/>
            <a:ext cx="4349932" cy="97971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Официальные международные соревнования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Участвовал</a:t>
            </a:r>
            <a:r>
              <a:rPr lang="ru-RU" sz="2400" b="1" dirty="0">
                <a:solidFill>
                  <a:schemeClr val="tx1"/>
                </a:solidFill>
              </a:rPr>
              <a:t>-1 чел.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4320" y="1398026"/>
            <a:ext cx="3931920" cy="188105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b="1" dirty="0"/>
              <a:t>Основная сборная РФ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 чел.</a:t>
            </a:r>
          </a:p>
          <a:p>
            <a:r>
              <a:rPr lang="ru-RU" sz="2400" b="1" dirty="0"/>
              <a:t>Юниоры основной состав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2чел(+2 чел резерв)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 2016 год спортсмены участвовали на следующих соревнованиях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0621" y="1781503"/>
            <a:ext cx="7884728" cy="43954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1.Внутришкольные соревнования – 18 </a:t>
            </a:r>
          </a:p>
          <a:p>
            <a:pPr>
              <a:buNone/>
            </a:pPr>
            <a:r>
              <a:rPr lang="ru-RU" dirty="0" smtClean="0"/>
              <a:t>2. Городской уровень – 1</a:t>
            </a:r>
          </a:p>
          <a:p>
            <a:pPr>
              <a:buNone/>
            </a:pPr>
            <a:r>
              <a:rPr lang="ru-RU" dirty="0" smtClean="0"/>
              <a:t>3. Республиканский уровень – 6</a:t>
            </a:r>
          </a:p>
          <a:p>
            <a:pPr>
              <a:buNone/>
            </a:pPr>
            <a:r>
              <a:rPr lang="ru-RU" dirty="0" smtClean="0"/>
              <a:t>4. Матчевые встречи – 7</a:t>
            </a:r>
          </a:p>
          <a:p>
            <a:pPr>
              <a:buNone/>
            </a:pPr>
            <a:r>
              <a:rPr lang="ru-RU" dirty="0" smtClean="0"/>
              <a:t>5. Зональные Чемпионаты – 2</a:t>
            </a:r>
          </a:p>
          <a:p>
            <a:pPr>
              <a:buNone/>
            </a:pPr>
            <a:r>
              <a:rPr lang="ru-RU" dirty="0" smtClean="0"/>
              <a:t>6. Всероссийский уровень – 6</a:t>
            </a:r>
          </a:p>
          <a:p>
            <a:pPr>
              <a:buNone/>
            </a:pPr>
            <a:r>
              <a:rPr lang="ru-RU" dirty="0" smtClean="0"/>
              <a:t>7.Первенство России – 4</a:t>
            </a:r>
          </a:p>
          <a:p>
            <a:pPr>
              <a:buNone/>
            </a:pPr>
            <a:r>
              <a:rPr lang="ru-RU" dirty="0" smtClean="0"/>
              <a:t>8. Чемпионат России – 3</a:t>
            </a:r>
          </a:p>
          <a:p>
            <a:pPr>
              <a:buNone/>
            </a:pPr>
            <a:r>
              <a:rPr lang="ru-RU" dirty="0" smtClean="0"/>
              <a:t>9. Первенство Европы - 1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ru-RU" b="1" dirty="0" smtClean="0"/>
          </a:p>
          <a:p>
            <a:r>
              <a:rPr lang="ru-RU" b="1" dirty="0" smtClean="0"/>
              <a:t>Календарные планы 2015 и 2016 года выполнены в полном объеме.</a:t>
            </a:r>
          </a:p>
          <a:p>
            <a:r>
              <a:rPr lang="ru-RU" b="1" dirty="0" smtClean="0"/>
              <a:t>Спортсмены принимали участие во всех запланированных выездных матчевых встречах ( приобретение стартового опыта)</a:t>
            </a:r>
          </a:p>
          <a:p>
            <a:r>
              <a:rPr lang="ru-RU" b="1" dirty="0" smtClean="0"/>
              <a:t>Первенствах Республики Татарстан, которые являются отборочными соревнованиями на Первенства России</a:t>
            </a:r>
          </a:p>
          <a:p>
            <a:r>
              <a:rPr lang="ru-RU" b="1" dirty="0" smtClean="0"/>
              <a:t>Чемпионатах Республики Татарстан, откуда спортсмены отбираются на Чемпионаты Приволжского округа, а затем на Чемпионат России.</a:t>
            </a:r>
            <a:endParaRPr lang="ru-RU" b="1" dirty="0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89461" y="391252"/>
            <a:ext cx="7886700" cy="9672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Бюджетное финансирование командировочных расходов </a:t>
            </a:r>
            <a:endParaRPr lang="ru-RU" sz="4000" b="1" dirty="0">
              <a:solidFill>
                <a:srgbClr val="FF004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861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9186"/>
            <a:ext cx="7886700" cy="127700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СОРЕВНОВАТЕЛЬНАЯ ДЕЯТЕЛЬНОСТЬ- 2015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2279" y="1398026"/>
            <a:ext cx="3931920" cy="188105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b="1" dirty="0"/>
              <a:t>Основная сборная РФ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 чел.</a:t>
            </a:r>
          </a:p>
          <a:p>
            <a:r>
              <a:rPr lang="ru-RU" sz="2400" b="1" dirty="0"/>
              <a:t>Юниоры основной состав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2чел(+2 чел резерв)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796624" y="1294875"/>
            <a:ext cx="3357152" cy="186798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Чемпионат России 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1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место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</a:rPr>
              <a:t>-</a:t>
            </a:r>
            <a:r>
              <a:rPr lang="ru-RU" sz="2400" b="1" dirty="0" smtClean="0">
                <a:solidFill>
                  <a:schemeClr val="tx1"/>
                </a:solidFill>
              </a:rPr>
              <a:t>2 чел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</a:rPr>
              <a:t> место</a:t>
            </a:r>
            <a:r>
              <a:rPr lang="ru-RU" sz="2400" b="1" dirty="0" smtClean="0">
                <a:solidFill>
                  <a:srgbClr val="000000"/>
                </a:solidFill>
              </a:rPr>
              <a:t> -</a:t>
            </a:r>
            <a:r>
              <a:rPr lang="ru-RU" sz="2400" b="1" dirty="0" smtClean="0">
                <a:solidFill>
                  <a:schemeClr val="tx1"/>
                </a:solidFill>
              </a:rPr>
              <a:t>4 чел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3</a:t>
            </a:r>
            <a:r>
              <a:rPr lang="ru-RU" sz="2400" b="1" dirty="0" smtClean="0">
                <a:solidFill>
                  <a:srgbClr val="002060"/>
                </a:solidFill>
              </a:rPr>
              <a:t> место </a:t>
            </a:r>
            <a:r>
              <a:rPr lang="ru-RU" sz="2400" b="1" dirty="0" smtClean="0">
                <a:solidFill>
                  <a:srgbClr val="000000"/>
                </a:solidFill>
              </a:rPr>
              <a:t>-</a:t>
            </a:r>
            <a:r>
              <a:rPr lang="ru-RU" sz="2400" b="1" dirty="0" smtClean="0">
                <a:solidFill>
                  <a:schemeClr val="tx1"/>
                </a:solidFill>
              </a:rPr>
              <a:t>2 чел </a:t>
            </a:r>
          </a:p>
          <a:p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Учувствовало </a:t>
            </a:r>
            <a:r>
              <a:rPr lang="ru-RU" sz="2400" dirty="0">
                <a:solidFill>
                  <a:schemeClr val="tx1"/>
                </a:solidFill>
              </a:rPr>
              <a:t>2 чел</a:t>
            </a:r>
          </a:p>
          <a:p>
            <a:pPr algn="ctr"/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611187" y="5852159"/>
            <a:ext cx="4127864" cy="75764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b="1" dirty="0">
                <a:solidFill>
                  <a:srgbClr val="002060"/>
                </a:solidFill>
              </a:rPr>
              <a:t>Первенство РФ среди юношей </a:t>
            </a:r>
          </a:p>
          <a:p>
            <a:r>
              <a:rPr lang="ru-RU" dirty="0">
                <a:solidFill>
                  <a:schemeClr val="tx1"/>
                </a:solidFill>
              </a:rPr>
              <a:t>Участвовало на соревнованиях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9 чел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46765" y="3422468"/>
            <a:ext cx="3213463" cy="22598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Первенство РФ ЮНИОРЫ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1 МЕСТО</a:t>
            </a:r>
            <a:r>
              <a:rPr lang="ru-RU" sz="2000" b="1" dirty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3</a:t>
            </a:r>
            <a:r>
              <a:rPr lang="ru-RU" sz="2000" b="1" dirty="0">
                <a:solidFill>
                  <a:srgbClr val="002060"/>
                </a:solidFill>
              </a:rPr>
              <a:t> ЧЕЛ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2 МЕСТО</a:t>
            </a:r>
            <a:r>
              <a:rPr lang="ru-RU" sz="2000" b="1" dirty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2</a:t>
            </a:r>
            <a:r>
              <a:rPr lang="ru-RU" sz="2000" b="1" dirty="0">
                <a:solidFill>
                  <a:srgbClr val="002060"/>
                </a:solidFill>
              </a:rPr>
              <a:t> ЧЕЛ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</a:rPr>
              <a:t>3 </a:t>
            </a:r>
            <a:r>
              <a:rPr lang="ru-RU" sz="2000" b="1" dirty="0" smtClean="0">
                <a:solidFill>
                  <a:schemeClr val="tx1"/>
                </a:solidFill>
              </a:rPr>
              <a:t>МЕСТО</a:t>
            </a:r>
            <a:r>
              <a:rPr lang="ru-RU" sz="2000" b="1" dirty="0" smtClean="0">
                <a:solidFill>
                  <a:srgbClr val="002060"/>
                </a:solidFill>
              </a:rPr>
              <a:t>-</a:t>
            </a:r>
            <a:r>
              <a:rPr lang="ru-RU" sz="2000" b="1" dirty="0">
                <a:solidFill>
                  <a:schemeClr val="bg1"/>
                </a:solidFill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ЧЕЛ</a:t>
            </a:r>
          </a:p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572513" y="3453398"/>
            <a:ext cx="3357154" cy="107115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1 Европейские игры г.Баку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1 Место – 1 чел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2 место – 2 чел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22069" y="4898572"/>
            <a:ext cx="4349932" cy="97971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Чемпионат мира г.Казань – участие 1 ч.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Пер-во</a:t>
            </a:r>
            <a:r>
              <a:rPr lang="ru-RU" b="1" dirty="0" smtClean="0">
                <a:solidFill>
                  <a:schemeClr val="tx1"/>
                </a:solidFill>
              </a:rPr>
              <a:t> Мира Сингапур – 2 чел.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1м - 2 чел     2м- 1 чел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4320" y="1398026"/>
            <a:ext cx="3931920" cy="188105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sz="2400" b="1" dirty="0"/>
              <a:t>Основная сборная РФ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 чел.</a:t>
            </a:r>
          </a:p>
          <a:p>
            <a:r>
              <a:rPr lang="ru-RU" sz="2400" b="1" dirty="0"/>
              <a:t>Юниоры основной состав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2чел(+2 чел резерв)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8822" y="1449977"/>
            <a:ext cx="2939143" cy="2246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Республиканский конкурс  2016</a:t>
            </a:r>
          </a:p>
          <a:p>
            <a:pPr algn="ctr"/>
            <a:r>
              <a:rPr lang="ru-RU" sz="2400" b="1" dirty="0"/>
              <a:t> </a:t>
            </a:r>
            <a:r>
              <a:rPr lang="en-GB" sz="2400" b="1" dirty="0">
                <a:solidFill>
                  <a:srgbClr val="002060"/>
                </a:solidFill>
              </a:rPr>
              <a:t>‘’</a:t>
            </a:r>
            <a:r>
              <a:rPr lang="ru-RU" sz="2400" b="1" dirty="0">
                <a:solidFill>
                  <a:srgbClr val="002060"/>
                </a:solidFill>
              </a:rPr>
              <a:t>Лучший детский тренер</a:t>
            </a:r>
            <a:r>
              <a:rPr lang="en-GB" sz="2400" b="1" dirty="0">
                <a:solidFill>
                  <a:srgbClr val="002060"/>
                </a:solidFill>
              </a:rPr>
              <a:t>’’</a:t>
            </a:r>
            <a:endParaRPr lang="ru-RU" sz="2400" b="1" dirty="0">
              <a:solidFill>
                <a:srgbClr val="002060"/>
              </a:solidFill>
            </a:endParaRPr>
          </a:p>
          <a:p>
            <a:pPr algn="ctr"/>
            <a:r>
              <a:rPr lang="ru-RU" sz="2400" b="1" dirty="0"/>
              <a:t>Агеева Людмила Владимировна</a:t>
            </a:r>
          </a:p>
        </p:txBody>
      </p:sp>
      <p:pic>
        <p:nvPicPr>
          <p:cNvPr id="1026" name="Picture 2" descr="E:\дельта\Агеева Л.В..jpg"/>
          <p:cNvPicPr>
            <a:picLocks noChangeAspect="1" noChangeArrowheads="1"/>
          </p:cNvPicPr>
          <p:nvPr/>
        </p:nvPicPr>
        <p:blipFill>
          <a:blip r:embed="rId2" cstate="print"/>
          <a:srcRect t="13063" r="-5419" b="30839"/>
          <a:stretch>
            <a:fillRect/>
          </a:stretch>
        </p:blipFill>
        <p:spPr bwMode="auto">
          <a:xfrm>
            <a:off x="3622297" y="1371600"/>
            <a:ext cx="4123977" cy="2926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95943" y="4219303"/>
            <a:ext cx="3775166" cy="2312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Награждены знаком Отличник </a:t>
            </a:r>
            <a:r>
              <a:rPr lang="ru-RU" sz="2400" b="1" dirty="0">
                <a:solidFill>
                  <a:srgbClr val="FF0000"/>
                </a:solidFill>
              </a:rPr>
              <a:t>Физической </a:t>
            </a:r>
            <a:r>
              <a:rPr lang="ru-RU" sz="2400" b="1" dirty="0" smtClean="0">
                <a:solidFill>
                  <a:srgbClr val="FF0000"/>
                </a:solidFill>
              </a:rPr>
              <a:t>культуры и спорта  </a:t>
            </a:r>
            <a:r>
              <a:rPr lang="ru-RU" sz="2400" b="1" dirty="0">
                <a:solidFill>
                  <a:srgbClr val="FF0000"/>
                </a:solidFill>
              </a:rPr>
              <a:t>2016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</a:rPr>
              <a:t>Мельникова. Л. М.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</a:rPr>
              <a:t>Гарипова. Г. 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</a:rPr>
              <a:t>Магдеева . Л. Н.</a:t>
            </a:r>
          </a:p>
          <a:p>
            <a:pPr algn="ctr"/>
            <a:endParaRPr lang="ru-RU" dirty="0"/>
          </a:p>
        </p:txBody>
      </p:sp>
      <p:pic>
        <p:nvPicPr>
          <p:cNvPr id="1027" name="Picture 3" descr="E:\дельта\ФИЗК И СПОРТА%2C 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18" y="4335516"/>
            <a:ext cx="2570531" cy="2522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89461" y="391252"/>
            <a:ext cx="7886700" cy="9672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Победы и участия тренерского состава  в конкурсах</a:t>
            </a:r>
          </a:p>
        </p:txBody>
      </p:sp>
    </p:spTree>
    <p:extLst>
      <p:ext uri="{BB962C8B-B14F-4D97-AF65-F5344CB8AC3E}">
        <p14:creationId xmlns:p14="http://schemas.microsoft.com/office/powerpoint/2010/main" xmlns="" val="3007861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Победы и участия в конкурсах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4766" y="1554478"/>
            <a:ext cx="3017520" cy="381435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Муниципальный конкурс города Казани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Подведение итогов года 2016</a:t>
            </a:r>
          </a:p>
          <a:p>
            <a:pPr algn="ctr"/>
            <a:r>
              <a:rPr lang="ru-RU" sz="2400" dirty="0">
                <a:solidFill>
                  <a:srgbClr val="FF0048"/>
                </a:solidFill>
              </a:rPr>
              <a:t>Победитель в номинации </a:t>
            </a:r>
          </a:p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48"/>
                </a:solidFill>
                <a:latin typeface="Times New Roman"/>
                <a:cs typeface="Times New Roman"/>
              </a:rPr>
              <a:t>«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FF0048"/>
                </a:solidFill>
              </a:rPr>
              <a:t>Лучший молодой специалист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48"/>
                </a:solidFill>
                <a:latin typeface="Times New Roman"/>
                <a:cs typeface="Times New Roman"/>
              </a:rPr>
              <a:t>» </a:t>
            </a:r>
            <a:endParaRPr lang="ru-RU" sz="2400" dirty="0">
              <a:solidFill>
                <a:srgbClr val="FF0048"/>
              </a:solidFill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Гарипова Гульнара Раисовна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1886" y="5499462"/>
            <a:ext cx="3553098" cy="113646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48"/>
                </a:solidFill>
              </a:rPr>
              <a:t>Лауреаты</a:t>
            </a:r>
            <a:r>
              <a:rPr lang="ru-RU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chemeClr val="tx1"/>
                </a:solidFill>
              </a:rPr>
              <a:t>Магдеева.Л.Н</a:t>
            </a:r>
          </a:p>
          <a:p>
            <a:pPr>
              <a:buFont typeface="Arial" pitchFamily="34" charset="0"/>
              <a:buChar char="•"/>
            </a:pPr>
            <a:r>
              <a:rPr lang="ru-RU" b="1" dirty="0" err="1" smtClean="0">
                <a:solidFill>
                  <a:schemeClr val="tx1"/>
                </a:solidFill>
              </a:rPr>
              <a:t>Мельникова.Л.М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</a:rPr>
              <a:t> Агеева Л.В.</a:t>
            </a:r>
            <a:endParaRPr lang="ru-RU" b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chemeClr val="tx1"/>
                </a:solidFill>
              </a:rPr>
              <a:t>Мухаметзянов.Э.Э</a:t>
            </a:r>
          </a:p>
        </p:txBody>
      </p:sp>
      <p:pic>
        <p:nvPicPr>
          <p:cNvPr id="2050" name="Picture 2" descr="E:\дельта\гарипова.jpg"/>
          <p:cNvPicPr>
            <a:picLocks noChangeAspect="1" noChangeArrowheads="1"/>
          </p:cNvPicPr>
          <p:nvPr/>
        </p:nvPicPr>
        <p:blipFill>
          <a:blip r:embed="rId2" cstate="print"/>
          <a:srcRect l="34125" t="12778" r="39014" b="21174"/>
          <a:stretch>
            <a:fillRect/>
          </a:stretch>
        </p:blipFill>
        <p:spPr bwMode="auto">
          <a:xfrm>
            <a:off x="4733750" y="1553328"/>
            <a:ext cx="3039035" cy="5043415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/>
              <a:t>Возрастная категория сотрудников ДЮСШОР «Дельта»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/>
        </p:nvGraphicFramePr>
        <p:xfrm>
          <a:off x="971550" y="1557338"/>
          <a:ext cx="72009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Аттестация тренерского </a:t>
            </a:r>
            <a:r>
              <a:rPr lang="ru-RU" dirty="0"/>
              <a:t>состава </a:t>
            </a:r>
            <a:r>
              <a:rPr lang="ru-RU" dirty="0" smtClean="0"/>
              <a:t>  2015-2016</a:t>
            </a:r>
            <a:endParaRPr lang="ru-RU" dirty="0"/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1"/>
          </p:nvPr>
        </p:nvGraphicFramePr>
        <p:xfrm>
          <a:off x="2096814" y="1609999"/>
          <a:ext cx="5898986" cy="4002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Категории и образование тренерского состава 2015-2016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800" dirty="0" smtClean="0"/>
          </a:p>
          <a:p>
            <a:r>
              <a:rPr lang="ru-RU" sz="2800" dirty="0" smtClean="0"/>
              <a:t>Весь педагогический состав имеет высшее профессиональное образование.</a:t>
            </a:r>
          </a:p>
          <a:p>
            <a:pPr>
              <a:buNone/>
            </a:pPr>
            <a:endParaRPr lang="ru-RU" dirty="0" smtClean="0"/>
          </a:p>
          <a:p>
            <a:r>
              <a:rPr lang="ru-RU" sz="2800" dirty="0" smtClean="0"/>
              <a:t>Весь педагогический состав имеет подтверждение  1 судейской категории. Приказ № 713/173 от29.09.2016 года.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Лицензирование учреждения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8309" y="1619792"/>
            <a:ext cx="4715691" cy="4650379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Плавательный бассейн Оргсинтез ДЮСШ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Дельта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50 м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Адрес Ямашева 7 г.Казань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14 12 от 12 мая 2011 года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Договор аренды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Плавательный бассейн КСК Олимп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. ДЮСШ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Дельта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50 м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Адрес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Чистопольская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67 к 1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оказания услуг с 2016года.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kgd010\Рабочий стол\дюсшор дельта\оргсинтез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036" y="1605596"/>
            <a:ext cx="3550309" cy="2665959"/>
          </a:xfrm>
          <a:prstGeom prst="rect">
            <a:avLst/>
          </a:prstGeom>
          <a:noFill/>
        </p:spPr>
      </p:pic>
      <p:pic>
        <p:nvPicPr>
          <p:cNvPr id="5" name="Picture 5" descr="C:\Documents and Settings\kgd010\Рабочий стол\дюсшор дельта\олимп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79" y="4467589"/>
            <a:ext cx="3448595" cy="2116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Проверка Департамента Министерства образования РТ.      </a:t>
            </a:r>
            <a:br>
              <a:rPr lang="ru-RU" dirty="0" smtClean="0"/>
            </a:br>
            <a:r>
              <a:rPr lang="ru-RU" dirty="0" smtClean="0"/>
              <a:t> апрель 2016.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Предписание : Лицензирование образовательной деятельности</a:t>
            </a:r>
          </a:p>
          <a:p>
            <a:pPr>
              <a:buNone/>
            </a:pPr>
            <a:r>
              <a:rPr lang="ru-RU" dirty="0" smtClean="0"/>
              <a:t>  в СОК «</a:t>
            </a:r>
            <a:r>
              <a:rPr lang="ru-RU" dirty="0" err="1" smtClean="0"/>
              <a:t>Ватан</a:t>
            </a:r>
            <a:r>
              <a:rPr lang="ru-RU" dirty="0" smtClean="0"/>
              <a:t>» и СОК «Триумф».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u="sng" dirty="0" smtClean="0"/>
              <a:t>Проделанная работа</a:t>
            </a:r>
            <a:r>
              <a:rPr lang="ru-RU" dirty="0" smtClean="0"/>
              <a:t>: Заключение договоров безвозмездного пользования, заключение органов пожарного контроля, и </a:t>
            </a:r>
            <a:r>
              <a:rPr lang="ru-RU" dirty="0" err="1" smtClean="0"/>
              <a:t>сан-эпиднадзора</a:t>
            </a:r>
            <a:r>
              <a:rPr lang="ru-RU" dirty="0" smtClean="0"/>
              <a:t>, заключение договора по питанию, подготовка пакета документов к лицензированию. Первоначальная запись на лицензирование с 25 января 2917года, перенесена на 2 мая 2017г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Устранение: октябрь </a:t>
            </a:r>
            <a:r>
              <a:rPr lang="ru-RU" dirty="0" smtClean="0"/>
              <a:t>2016</a:t>
            </a:r>
            <a:endParaRPr lang="ru-RU" dirty="0" smtClean="0"/>
          </a:p>
          <a:p>
            <a:r>
              <a:rPr lang="ru-RU" dirty="0" smtClean="0"/>
              <a:t> с предписания школа снята. Штрафов школа не имеет.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Внебюджетная деятельность</a:t>
            </a:r>
            <a:r>
              <a:rPr lang="ru-RU" dirty="0"/>
              <a:t> СДЮШОР "Дельта"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2524" y="1538242"/>
            <a:ext cx="7886700" cy="4351338"/>
          </a:xfrm>
        </p:spPr>
        <p:txBody>
          <a:bodyPr/>
          <a:lstStyle/>
          <a:p>
            <a:r>
              <a:rPr lang="ru-RU" b="1" dirty="0"/>
              <a:t>Начали работать с февраля 2016</a:t>
            </a:r>
          </a:p>
          <a:p>
            <a:r>
              <a:rPr lang="ru-RU" dirty="0" smtClean="0"/>
              <a:t>1.100.000 </a:t>
            </a:r>
            <a:r>
              <a:rPr lang="ru-RU" dirty="0" err="1"/>
              <a:t>р</a:t>
            </a:r>
            <a:r>
              <a:rPr lang="ru-RU" dirty="0"/>
              <a:t> –заработали</a:t>
            </a:r>
          </a:p>
          <a:p>
            <a:r>
              <a:rPr lang="ru-RU" dirty="0"/>
              <a:t>60%-</a:t>
            </a:r>
            <a:r>
              <a:rPr lang="ru-RU" dirty="0" smtClean="0"/>
              <a:t>зарплата тренерам</a:t>
            </a:r>
            <a:endParaRPr lang="ru-RU" dirty="0"/>
          </a:p>
          <a:p>
            <a:r>
              <a:rPr lang="ru-RU" dirty="0"/>
              <a:t>40%-мягкий </a:t>
            </a:r>
            <a:r>
              <a:rPr lang="ru-RU" dirty="0" smtClean="0"/>
              <a:t>инвентарь. Приобрели </a:t>
            </a:r>
            <a:r>
              <a:rPr lang="ru-RU" dirty="0"/>
              <a:t>спортивные </a:t>
            </a:r>
            <a:r>
              <a:rPr lang="ru-RU" dirty="0" smtClean="0"/>
              <a:t>костюмы.</a:t>
            </a:r>
            <a:endParaRPr lang="ru-RU" dirty="0"/>
          </a:p>
          <a:p>
            <a:pPr>
              <a:buNone/>
            </a:pPr>
            <a:r>
              <a:rPr lang="ru-RU" b="1" dirty="0"/>
              <a:t>План на 2017</a:t>
            </a:r>
          </a:p>
          <a:p>
            <a:r>
              <a:rPr lang="ru-RU" dirty="0" smtClean="0"/>
              <a:t>1.300.000р</a:t>
            </a:r>
            <a:endParaRPr lang="ru-RU" dirty="0"/>
          </a:p>
          <a:p>
            <a:r>
              <a:rPr lang="ru-RU" dirty="0"/>
              <a:t>60%-зарплата</a:t>
            </a:r>
          </a:p>
          <a:p>
            <a:r>
              <a:rPr lang="ru-RU" dirty="0"/>
              <a:t>10% ком .услуги</a:t>
            </a:r>
          </a:p>
          <a:p>
            <a:r>
              <a:rPr lang="ru-RU" dirty="0"/>
              <a:t>20%-командирование </a:t>
            </a:r>
            <a:r>
              <a:rPr lang="ru-RU" dirty="0" smtClean="0"/>
              <a:t>спортсменов на УТС</a:t>
            </a:r>
            <a:endParaRPr lang="ru-RU" dirty="0"/>
          </a:p>
          <a:p>
            <a:r>
              <a:rPr lang="ru-RU" dirty="0"/>
              <a:t>10%-спорт инвентарь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336" y="0"/>
            <a:ext cx="7886700" cy="1325563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Лицензирование учреждения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770430" y="1204729"/>
            <a:ext cx="4373570" cy="47700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Плавательный бассейн </a:t>
            </a:r>
            <a:r>
              <a:rPr lang="ru-RU" dirty="0" err="1"/>
              <a:t>Ватан</a:t>
            </a:r>
            <a:r>
              <a:rPr lang="ru-RU" dirty="0"/>
              <a:t>  ДЮСШ "Волна" 25 м</a:t>
            </a:r>
          </a:p>
          <a:p>
            <a:r>
              <a:rPr lang="ru-RU" dirty="0"/>
              <a:t>Адрес</a:t>
            </a:r>
            <a:r>
              <a:rPr lang="en-US" dirty="0"/>
              <a:t>:</a:t>
            </a:r>
            <a:r>
              <a:rPr lang="ru-RU" dirty="0"/>
              <a:t> Бондаренко 2</a:t>
            </a:r>
          </a:p>
          <a:p>
            <a:r>
              <a:rPr lang="ru-RU" dirty="0"/>
              <a:t>Получение заключения пожарного надзора ДЮСШ ВОЛНА под предписанием</a:t>
            </a:r>
          </a:p>
          <a:p>
            <a:r>
              <a:rPr lang="ru-RU" dirty="0"/>
              <a:t>Получение заключения Роспотребнадзора от 31.10.2013 №65373</a:t>
            </a:r>
          </a:p>
          <a:p>
            <a:r>
              <a:rPr lang="ru-RU" dirty="0" smtClean="0"/>
              <a:t>Договор аренды </a:t>
            </a:r>
            <a:r>
              <a:rPr lang="ru-RU" dirty="0"/>
              <a:t>безвозмездного пользования</a:t>
            </a:r>
          </a:p>
          <a:p>
            <a:endParaRPr lang="ru-RU" dirty="0"/>
          </a:p>
        </p:txBody>
      </p:sp>
      <p:pic>
        <p:nvPicPr>
          <p:cNvPr id="7" name="Picture 2" descr="C:\Documents and Settings\kgd010\Рабочий стол\дюсшор дельта\ватан.jpg"/>
          <p:cNvPicPr>
            <a:picLocks noChangeAspect="1" noChangeArrowheads="1"/>
          </p:cNvPicPr>
          <p:nvPr/>
        </p:nvPicPr>
        <p:blipFill>
          <a:blip r:embed="rId2" cstate="print"/>
          <a:srcRect t="12567" b="7840"/>
          <a:stretch>
            <a:fillRect/>
          </a:stretch>
        </p:blipFill>
        <p:spPr bwMode="auto">
          <a:xfrm>
            <a:off x="227940" y="1876473"/>
            <a:ext cx="4383700" cy="261684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336" y="0"/>
            <a:ext cx="78867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Лицензирование учреждения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9699" y="1172168"/>
            <a:ext cx="4184301" cy="5193358"/>
          </a:xfrm>
        </p:spPr>
        <p:txBody>
          <a:bodyPr/>
          <a:lstStyle/>
          <a:p>
            <a:r>
              <a:rPr lang="ru-RU" dirty="0"/>
              <a:t>Плавательный бассейн  Сок Триумф ДЮСШ </a:t>
            </a:r>
            <a:r>
              <a:rPr lang="en-US" dirty="0"/>
              <a:t>“</a:t>
            </a:r>
            <a:r>
              <a:rPr lang="ru-RU" dirty="0"/>
              <a:t>Дельта</a:t>
            </a:r>
            <a:r>
              <a:rPr lang="en-US" dirty="0"/>
              <a:t>”</a:t>
            </a:r>
            <a:r>
              <a:rPr lang="ru-RU" dirty="0"/>
              <a:t> 25 м</a:t>
            </a:r>
          </a:p>
          <a:p>
            <a:r>
              <a:rPr lang="ru-RU" dirty="0"/>
              <a:t>Адрес О.Кошевого 19</a:t>
            </a:r>
          </a:p>
          <a:p>
            <a:r>
              <a:rPr lang="ru-RU" dirty="0"/>
              <a:t>Лицензия запись на подачу документов на 2.05.2017</a:t>
            </a:r>
          </a:p>
          <a:p>
            <a:r>
              <a:rPr lang="ru-RU" dirty="0"/>
              <a:t>Получение заключения пожарного надзора ; от 23.05.2016 №138/1</a:t>
            </a:r>
          </a:p>
          <a:p>
            <a:r>
              <a:rPr lang="ru-RU" dirty="0"/>
              <a:t>Получение заключения </a:t>
            </a:r>
            <a:r>
              <a:rPr lang="ru-RU" dirty="0" err="1"/>
              <a:t>Роспотребнадзора</a:t>
            </a:r>
            <a:r>
              <a:rPr lang="ru-RU" dirty="0"/>
              <a:t>  от 10.08.16 №5377</a:t>
            </a:r>
          </a:p>
          <a:p>
            <a:r>
              <a:rPr lang="ru-RU" dirty="0" smtClean="0"/>
              <a:t>Договор аренды </a:t>
            </a:r>
            <a:r>
              <a:rPr lang="ru-RU" dirty="0"/>
              <a:t>безвозмездного пользования</a:t>
            </a:r>
          </a:p>
          <a:p>
            <a:endParaRPr lang="ru-RU" dirty="0"/>
          </a:p>
        </p:txBody>
      </p:sp>
      <p:pic>
        <p:nvPicPr>
          <p:cNvPr id="4" name="Picture 4" descr="C:\Documents and Settings\kgd010\Рабочий стол\дюсшор дельта\триумф4.JPG"/>
          <p:cNvPicPr>
            <a:picLocks noChangeAspect="1" noChangeArrowheads="1"/>
          </p:cNvPicPr>
          <p:nvPr/>
        </p:nvPicPr>
        <p:blipFill>
          <a:blip r:embed="rId2" cstate="print"/>
          <a:srcRect t="5301" r="3249" b="6342"/>
          <a:stretch>
            <a:fillRect/>
          </a:stretch>
        </p:blipFill>
        <p:spPr bwMode="auto">
          <a:xfrm>
            <a:off x="381091" y="1830608"/>
            <a:ext cx="4175572" cy="2528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Организационная структура СДЮШОР 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/>
                <a:cs typeface="Times New Roman"/>
              </a:rPr>
              <a:t>«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48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Дельта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/>
                <a:cs typeface="Times New Roman"/>
              </a:rPr>
              <a:t> 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" y="2847703"/>
            <a:ext cx="2050868" cy="1162595"/>
          </a:xfrm>
          <a:prstGeom prst="roundRect">
            <a:avLst/>
          </a:prstGeom>
          <a:solidFill>
            <a:srgbClr val="FF00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Директор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92807" y="2405808"/>
            <a:ext cx="1946366" cy="757646"/>
          </a:xfrm>
          <a:prstGeom prst="roundRect">
            <a:avLst/>
          </a:prstGeom>
          <a:solidFill>
            <a:srgbClr val="FF00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Заместитель директора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857396" y="3767004"/>
            <a:ext cx="1933302" cy="796835"/>
          </a:xfrm>
          <a:prstGeom prst="roundRect">
            <a:avLst/>
          </a:prstGeom>
          <a:solidFill>
            <a:srgbClr val="FF00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Заместитель Директора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21523" y="1094433"/>
            <a:ext cx="1593669" cy="71845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Инструктор методист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49018" y="1099732"/>
            <a:ext cx="1724298" cy="74458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Спортсмен инструктор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760602" y="5035019"/>
            <a:ext cx="1672045" cy="64008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МЕД.работник</a:t>
            </a: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188305" y="5045530"/>
            <a:ext cx="1789612" cy="64008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Родительский комитет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07309" y="2220154"/>
            <a:ext cx="1841887" cy="940415"/>
          </a:xfrm>
          <a:prstGeom prst="roundRect">
            <a:avLst/>
          </a:prstGeom>
          <a:solidFill>
            <a:srgbClr val="E56D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Тренер-преподаватель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15449" y="3616236"/>
            <a:ext cx="1638310" cy="775600"/>
          </a:xfrm>
          <a:prstGeom prst="roundRect">
            <a:avLst/>
          </a:prstGeom>
          <a:solidFill>
            <a:srgbClr val="CA9EC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2015-2016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17 человек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54277" y="3655015"/>
            <a:ext cx="1551063" cy="736820"/>
          </a:xfrm>
          <a:prstGeom prst="roundRect">
            <a:avLst/>
          </a:prstGeom>
          <a:solidFill>
            <a:srgbClr val="CA9EC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2016-2017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15 человек</a:t>
            </a:r>
          </a:p>
        </p:txBody>
      </p:sp>
      <p:cxnSp>
        <p:nvCxnSpPr>
          <p:cNvPr id="18" name="Прямая со стрелкой 17"/>
          <p:cNvCxnSpPr>
            <a:stCxn id="25" idx="3"/>
          </p:cNvCxnSpPr>
          <p:nvPr/>
        </p:nvCxnSpPr>
        <p:spPr>
          <a:xfrm>
            <a:off x="5515192" y="1453662"/>
            <a:ext cx="580808" cy="9426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6852745" y="1860331"/>
            <a:ext cx="73573" cy="3888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2530171" y="2675820"/>
            <a:ext cx="319907" cy="2326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4100622" y="1871135"/>
            <a:ext cx="9694" cy="4750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24" idx="1"/>
          </p:cNvCxnSpPr>
          <p:nvPr/>
        </p:nvCxnSpPr>
        <p:spPr>
          <a:xfrm>
            <a:off x="2510783" y="3965255"/>
            <a:ext cx="346613" cy="2001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6310887" y="3238130"/>
            <a:ext cx="155106" cy="2908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7542043" y="3257520"/>
            <a:ext cx="164800" cy="329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2879160" y="4634210"/>
            <a:ext cx="213271" cy="3102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4420529" y="4634210"/>
            <a:ext cx="174495" cy="329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5150069" y="1818290"/>
            <a:ext cx="945142" cy="97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371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Тренерская деятельность  </a:t>
            </a:r>
            <a:r>
              <a:rPr lang="ru-RU" b="1" dirty="0"/>
              <a:t>Руководителя </a:t>
            </a:r>
            <a:r>
              <a:rPr lang="ru-RU" b="1" dirty="0">
                <a:solidFill>
                  <a:srgbClr val="FF0048"/>
                </a:solidFill>
              </a:rPr>
              <a:t>СДЮШОР            </a:t>
            </a:r>
            <a:r>
              <a:rPr lang="ru-RU" b="1" dirty="0" smtClean="0">
                <a:solidFill>
                  <a:srgbClr val="FF0048"/>
                </a:solidFill>
              </a:rPr>
              <a:t>                  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48"/>
                </a:solidFill>
                <a:latin typeface="Times New Roman"/>
                <a:cs typeface="Times New Roman"/>
              </a:rPr>
              <a:t>«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FF0048"/>
                </a:solidFill>
              </a:rPr>
              <a:t>Дельта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48"/>
                </a:solidFill>
                <a:latin typeface="Times New Roman"/>
                <a:cs typeface="Times New Roman"/>
              </a:rPr>
              <a:t>»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  <a:t>  </a:t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</a:br>
            <a:r>
              <a:rPr lang="ru-RU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  <a:t>Чепик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  <a:t>Светланы Юрьевны</a:t>
            </a:r>
            <a:endParaRPr lang="ru-RU" b="1" dirty="0">
              <a:solidFill>
                <a:srgbClr val="FF0048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8073" y="2034541"/>
            <a:ext cx="2227518" cy="8614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2015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УТГ -2го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12 </a:t>
            </a:r>
            <a:r>
              <a:rPr lang="ru-RU" sz="2000" b="1" dirty="0" smtClean="0">
                <a:solidFill>
                  <a:schemeClr val="tx1"/>
                </a:solidFill>
              </a:rPr>
              <a:t>чел (12 ч)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7378" y="2057401"/>
            <a:ext cx="2312125" cy="8809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2016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УТГ-3 го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12 чел </a:t>
            </a:r>
            <a:r>
              <a:rPr lang="ru-RU" b="1" dirty="0" smtClean="0">
                <a:solidFill>
                  <a:schemeClr val="tx1"/>
                </a:solidFill>
              </a:rPr>
              <a:t> ( 12 ч)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18902" y="4464231"/>
            <a:ext cx="1959429" cy="15414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48"/>
                </a:solidFill>
              </a:rPr>
              <a:t>1 Разряд </a:t>
            </a:r>
            <a:r>
              <a:rPr lang="ru-RU" b="1" dirty="0">
                <a:solidFill>
                  <a:schemeClr val="tx1"/>
                </a:solidFill>
              </a:rPr>
              <a:t>-1 чел</a:t>
            </a:r>
          </a:p>
          <a:p>
            <a:pPr algn="ctr"/>
            <a:r>
              <a:rPr lang="ru-RU" b="1" dirty="0">
                <a:solidFill>
                  <a:srgbClr val="FF0048"/>
                </a:solidFill>
              </a:rPr>
              <a:t>2 Разряд</a:t>
            </a:r>
            <a:r>
              <a:rPr lang="ru-RU" b="1" dirty="0">
                <a:solidFill>
                  <a:schemeClr val="tx1"/>
                </a:solidFill>
              </a:rPr>
              <a:t>-9 чел</a:t>
            </a:r>
          </a:p>
          <a:p>
            <a:pPr algn="ctr"/>
            <a:r>
              <a:rPr lang="ru-RU" b="1" dirty="0">
                <a:solidFill>
                  <a:srgbClr val="FF0048"/>
                </a:solidFill>
              </a:rPr>
              <a:t>3 Разряд</a:t>
            </a:r>
            <a:r>
              <a:rPr lang="ru-RU" b="1" dirty="0">
                <a:solidFill>
                  <a:schemeClr val="tx1"/>
                </a:solidFill>
              </a:rPr>
              <a:t>-2 чел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28193" y="4457702"/>
            <a:ext cx="2028310" cy="1580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48"/>
                </a:solidFill>
              </a:rPr>
              <a:t>КМС- 1 чел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rgbClr val="FF0048"/>
                </a:solidFill>
              </a:rPr>
              <a:t>1 Разряд</a:t>
            </a:r>
            <a:r>
              <a:rPr lang="ru-RU" b="1" dirty="0" smtClean="0">
                <a:solidFill>
                  <a:schemeClr val="tx1"/>
                </a:solidFill>
              </a:rPr>
              <a:t> -2 чел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rgbClr val="FF0048"/>
                </a:solidFill>
              </a:rPr>
              <a:t>2 Разряд </a:t>
            </a:r>
            <a:r>
              <a:rPr lang="ru-RU" b="1" dirty="0">
                <a:solidFill>
                  <a:schemeClr val="tx1"/>
                </a:solidFill>
              </a:rPr>
              <a:t>-9 </a:t>
            </a:r>
            <a:r>
              <a:rPr lang="ru-RU" b="1" dirty="0" smtClean="0">
                <a:solidFill>
                  <a:schemeClr val="tx1"/>
                </a:solidFill>
              </a:rPr>
              <a:t>чел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1676598" y="3422711"/>
            <a:ext cx="472159" cy="7445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396868" y="3388736"/>
            <a:ext cx="459251" cy="775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24638" y="2429691"/>
            <a:ext cx="2956664" cy="339634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b="1" dirty="0"/>
              <a:t>Расписание  занятий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понедельник-среда-суббота</a:t>
            </a:r>
          </a:p>
          <a:p>
            <a:pPr algn="ctr"/>
            <a:r>
              <a:rPr lang="ru-RU" b="1" dirty="0">
                <a:solidFill>
                  <a:srgbClr val="FF0048"/>
                </a:solidFill>
              </a:rPr>
              <a:t>6:00-7:30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пятница </a:t>
            </a:r>
            <a:r>
              <a:rPr lang="ru-RU" b="1" dirty="0">
                <a:solidFill>
                  <a:srgbClr val="FF0048"/>
                </a:solidFill>
              </a:rPr>
              <a:t>6:45-7:30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понедельник-среда-пятница</a:t>
            </a:r>
          </a:p>
          <a:p>
            <a:pPr algn="ctr"/>
            <a:r>
              <a:rPr lang="ru-RU" b="1" dirty="0">
                <a:solidFill>
                  <a:srgbClr val="FF0048"/>
                </a:solidFill>
              </a:rPr>
              <a:t>17:00 -17:45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вторник-четверг суббота </a:t>
            </a:r>
            <a:r>
              <a:rPr lang="ru-RU" b="1" dirty="0" smtClean="0">
                <a:solidFill>
                  <a:srgbClr val="FF0048"/>
                </a:solidFill>
              </a:rPr>
              <a:t>16:15-17:45</a:t>
            </a:r>
            <a:endParaRPr lang="ru-RU" b="1" dirty="0">
              <a:solidFill>
                <a:srgbClr val="FF0048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588" y="412422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48"/>
                </a:solidFill>
              </a:rPr>
              <a:t>Аттестация Руководителя               ДЮСШОР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48"/>
                </a:solidFill>
                <a:latin typeface="Times New Roman"/>
                <a:cs typeface="Times New Roman"/>
              </a:rPr>
              <a:t>« </a:t>
            </a:r>
            <a:r>
              <a:rPr lang="ru-RU" b="1" dirty="0" smtClean="0">
                <a:solidFill>
                  <a:srgbClr val="FF0048"/>
                </a:solidFill>
              </a:rPr>
              <a:t>Дельта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48"/>
                </a:solidFill>
                <a:latin typeface="Times New Roman"/>
                <a:cs typeface="Times New Roman"/>
              </a:rPr>
              <a:t> » </a:t>
            </a:r>
            <a:r>
              <a:rPr lang="ru-RU" b="1" dirty="0">
                <a:solidFill>
                  <a:srgbClr val="FF0048"/>
                </a:solidFill>
              </a:rPr>
              <a:t/>
            </a:r>
            <a:br>
              <a:rPr lang="ru-RU" b="1" dirty="0">
                <a:solidFill>
                  <a:srgbClr val="FF0048"/>
                </a:solidFill>
              </a:rPr>
            </a:br>
            <a:r>
              <a:rPr lang="ru-RU" sz="3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/>
                <a:cs typeface="Times New Roman"/>
              </a:rPr>
              <a:t>Чепик</a:t>
            </a:r>
            <a:r>
              <a:rPr lang="ru-RU" sz="3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Светлана Юрьевна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  <a:t/>
            </a:r>
            <a:b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1F4E79"/>
                </a:solidFill>
                <a:latin typeface="Times New Roman"/>
                <a:cs typeface="Times New Roman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405" y="1623399"/>
            <a:ext cx="4219303" cy="86214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Тренер высшей категории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Приказ под №-9851/15 от 28.12.2015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6843" y="3664356"/>
            <a:ext cx="4415245" cy="222068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Удостоверение</a:t>
            </a:r>
            <a:r>
              <a:rPr lang="ru-RU" dirty="0" smtClean="0">
                <a:solidFill>
                  <a:schemeClr val="tx1"/>
                </a:solidFill>
              </a:rPr>
              <a:t>  о прохождения обучения по программе  пожарно-технического минимума( </a:t>
            </a:r>
            <a:r>
              <a:rPr lang="ru-RU" dirty="0">
                <a:solidFill>
                  <a:schemeClr val="tx1"/>
                </a:solidFill>
              </a:rPr>
              <a:t>15 </a:t>
            </a:r>
            <a:r>
              <a:rPr lang="ru-RU" dirty="0" smtClean="0">
                <a:solidFill>
                  <a:schemeClr val="tx1"/>
                </a:solidFill>
              </a:rPr>
              <a:t>ч)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 10.09.2015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Удостоверение </a:t>
            </a:r>
            <a:r>
              <a:rPr lang="ru-RU" dirty="0" smtClean="0">
                <a:solidFill>
                  <a:schemeClr val="tx1"/>
                </a:solidFill>
              </a:rPr>
              <a:t>№22/2/1 ( 42ч)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 29.09.2014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«О проверке знаний требований охраны труда»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205" y="614855"/>
            <a:ext cx="3905795" cy="62431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Курсы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повышения квалификации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С  9 .12. 2013  по 15.12.2013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7.11.2015 по9.11.2015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На базе  ФГБОУ ВПО Поволжская государственная  академия физической культуры ,спорта и туризма</a:t>
            </a:r>
          </a:p>
          <a:p>
            <a:r>
              <a:rPr lang="ru-RU" b="1" dirty="0">
                <a:solidFill>
                  <a:schemeClr val="tx1"/>
                </a:solidFill>
              </a:rPr>
              <a:t>По программе 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Современные подходы  в нормативно-правовом обеспечении 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тренировочнного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процесса и организационно-управленческой работе учреждений ,осуществляющих подготовку спортивного резерва по базовым видам спорта </a:t>
            </a:r>
          </a:p>
          <a:p>
            <a:r>
              <a:rPr lang="ru-RU" b="1" dirty="0">
                <a:solidFill>
                  <a:schemeClr val="tx1"/>
                </a:solidFill>
              </a:rPr>
              <a:t>Объем  72 ч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</a:rPr>
              <a:t>Организационно-методическое обеспечение системы подготовки спортивного резерва на современном этапе</a:t>
            </a:r>
          </a:p>
          <a:p>
            <a:r>
              <a:rPr lang="ru-RU" b="1" dirty="0">
                <a:solidFill>
                  <a:srgbClr val="000000"/>
                </a:solidFill>
              </a:rPr>
              <a:t>Объем 36 ч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4406" y="2557616"/>
            <a:ext cx="4075611" cy="103196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Руководитель высшей категории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№956 от 10.12.2010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50719" y="391252"/>
            <a:ext cx="7886700" cy="96728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Сравнительный анализ групп учащихся за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2015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b="1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2016.</a:t>
            </a:r>
            <a:endParaRPr lang="ru-RU" b="1" dirty="0">
              <a:solidFill>
                <a:srgbClr val="FF00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Содержимое 24"/>
          <p:cNvGraphicFramePr>
            <a:graphicFrameLocks noGrp="1"/>
          </p:cNvGraphicFramePr>
          <p:nvPr>
            <p:ph idx="1"/>
          </p:nvPr>
        </p:nvGraphicFramePr>
        <p:xfrm>
          <a:off x="478371" y="1590966"/>
          <a:ext cx="8214452" cy="4114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248439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273" y="365126"/>
            <a:ext cx="7886700" cy="1325563"/>
          </a:xfrm>
          <a:ln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Сравнительный анализ разрядов за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2015</a:t>
            </a:r>
            <a:r>
              <a:rPr lang="ru-RU" sz="3600" dirty="0" smtClean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; 2016 </a:t>
            </a:r>
            <a:r>
              <a:rPr lang="ru-RU" sz="3600" dirty="0">
                <a:solidFill>
                  <a:srgbClr val="FF0048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4400" dirty="0">
              <a:solidFill>
                <a:srgbClr val="FF004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Содержимое 17"/>
          <p:cNvGraphicFramePr>
            <a:graphicFrameLocks noGrp="1"/>
          </p:cNvGraphicFramePr>
          <p:nvPr>
            <p:ph idx="1"/>
          </p:nvPr>
        </p:nvGraphicFramePr>
        <p:xfrm>
          <a:off x="340659" y="1757082"/>
          <a:ext cx="8086165" cy="4715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8908</TotalTime>
  <Words>880</Words>
  <Application>Microsoft Office PowerPoint</Application>
  <PresentationFormat>Экран (4:3)</PresentationFormat>
  <Paragraphs>200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Отчет СДЮШОР   «  ДЕЛЬТА »  за 2016 год </vt:lpstr>
      <vt:lpstr>Лицензирование учреждения </vt:lpstr>
      <vt:lpstr>Лицензирование учреждения </vt:lpstr>
      <vt:lpstr>Лицензирование учреждения </vt:lpstr>
      <vt:lpstr>Организационная структура СДЮШОР « Дельта »</vt:lpstr>
      <vt:lpstr>Тренерская деятельность  Руководителя СДЮШОР                               « Дельта »   Чепик Светланы Юрьевны</vt:lpstr>
      <vt:lpstr>Аттестация Руководителя               ДЮСШОР « Дельта »  Чепик Светлана Юрьевна </vt:lpstr>
      <vt:lpstr>Сравнительный анализ групп учащихся за 2015 ;2016.</vt:lpstr>
      <vt:lpstr> Сравнительный анализ разрядов за 2015; 2016 г.</vt:lpstr>
      <vt:lpstr>Летний отдых 2015-2016</vt:lpstr>
      <vt:lpstr>СОРЕВНОВАТЕЛЬНАЯ ДЕЯТЕЛЬНОСТЬ- 2016</vt:lpstr>
      <vt:lpstr>За 2016 год спортсмены участвовали на следующих соревнованиях : </vt:lpstr>
      <vt:lpstr>Бюджетное финансирование командировочных расходов </vt:lpstr>
      <vt:lpstr>СОРЕВНОВАТЕЛЬНАЯ ДЕЯТЕЛЬНОСТЬ- 2015</vt:lpstr>
      <vt:lpstr>Победы и участия тренерского состава  в конкурсах</vt:lpstr>
      <vt:lpstr>Победы и участия в конкурсах</vt:lpstr>
      <vt:lpstr>Возрастная категория сотрудников ДЮСШОР «Дельта»</vt:lpstr>
      <vt:lpstr>Аттестация тренерского состава   2015-2016</vt:lpstr>
      <vt:lpstr>Категории и образование тренерского состава 2015-2016</vt:lpstr>
      <vt:lpstr>Проверка Департамента Министерства образования РТ.        апрель 2016. </vt:lpstr>
      <vt:lpstr>Внебюджетная деятельность СДЮШОР "Дельта"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ольга</cp:lastModifiedBy>
  <cp:revision>143</cp:revision>
  <dcterms:created xsi:type="dcterms:W3CDTF">2014-11-21T11:00:06Z</dcterms:created>
  <dcterms:modified xsi:type="dcterms:W3CDTF">2017-02-20T05:05:47Z</dcterms:modified>
</cp:coreProperties>
</file>